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5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411" r:id="rId9"/>
    <p:sldId id="274" r:id="rId10"/>
    <p:sldId id="271" r:id="rId11"/>
    <p:sldId id="275" r:id="rId12"/>
    <p:sldId id="272" r:id="rId13"/>
    <p:sldId id="413" r:id="rId14"/>
    <p:sldId id="390" r:id="rId15"/>
    <p:sldId id="388" r:id="rId16"/>
    <p:sldId id="270" r:id="rId17"/>
    <p:sldId id="288" r:id="rId18"/>
    <p:sldId id="289" r:id="rId19"/>
    <p:sldId id="290" r:id="rId20"/>
    <p:sldId id="291" r:id="rId21"/>
    <p:sldId id="297" r:id="rId22"/>
    <p:sldId id="296" r:id="rId23"/>
    <p:sldId id="299" r:id="rId24"/>
    <p:sldId id="298" r:id="rId25"/>
    <p:sldId id="300" r:id="rId26"/>
    <p:sldId id="294" r:id="rId27"/>
    <p:sldId id="292" r:id="rId28"/>
    <p:sldId id="301" r:id="rId29"/>
    <p:sldId id="307" r:id="rId30"/>
    <p:sldId id="304" r:id="rId31"/>
    <p:sldId id="309" r:id="rId32"/>
    <p:sldId id="302" r:id="rId33"/>
    <p:sldId id="310" r:id="rId34"/>
    <p:sldId id="416" r:id="rId35"/>
    <p:sldId id="316" r:id="rId36"/>
    <p:sldId id="314" r:id="rId37"/>
    <p:sldId id="317" r:id="rId38"/>
    <p:sldId id="417" r:id="rId39"/>
    <p:sldId id="303" r:id="rId40"/>
    <p:sldId id="308" r:id="rId41"/>
    <p:sldId id="393" r:id="rId42"/>
    <p:sldId id="305" r:id="rId43"/>
    <p:sldId id="318" r:id="rId44"/>
    <p:sldId id="313" r:id="rId45"/>
    <p:sldId id="312" r:id="rId46"/>
    <p:sldId id="311" r:id="rId47"/>
    <p:sldId id="319" r:id="rId48"/>
    <p:sldId id="320" r:id="rId49"/>
    <p:sldId id="321" r:id="rId50"/>
    <p:sldId id="293" r:id="rId51"/>
    <p:sldId id="415" r:id="rId52"/>
    <p:sldId id="322" r:id="rId53"/>
    <p:sldId id="391" r:id="rId54"/>
    <p:sldId id="389" r:id="rId55"/>
    <p:sldId id="323" r:id="rId56"/>
    <p:sldId id="324" r:id="rId57"/>
    <p:sldId id="330" r:id="rId58"/>
    <p:sldId id="331" r:id="rId59"/>
    <p:sldId id="332" r:id="rId60"/>
    <p:sldId id="345" r:id="rId61"/>
    <p:sldId id="344" r:id="rId62"/>
    <p:sldId id="343" r:id="rId63"/>
    <p:sldId id="342" r:id="rId64"/>
    <p:sldId id="341" r:id="rId65"/>
    <p:sldId id="340" r:id="rId66"/>
    <p:sldId id="339" r:id="rId67"/>
    <p:sldId id="338" r:id="rId68"/>
    <p:sldId id="337" r:id="rId69"/>
    <p:sldId id="336" r:id="rId70"/>
    <p:sldId id="335" r:id="rId71"/>
    <p:sldId id="358" r:id="rId72"/>
    <p:sldId id="394" r:id="rId73"/>
    <p:sldId id="356" r:id="rId74"/>
    <p:sldId id="355" r:id="rId75"/>
    <p:sldId id="354" r:id="rId76"/>
    <p:sldId id="353" r:id="rId77"/>
    <p:sldId id="352" r:id="rId78"/>
    <p:sldId id="351" r:id="rId79"/>
    <p:sldId id="350" r:id="rId80"/>
    <p:sldId id="349" r:id="rId81"/>
    <p:sldId id="348" r:id="rId82"/>
    <p:sldId id="347" r:id="rId83"/>
    <p:sldId id="380" r:id="rId84"/>
    <p:sldId id="379" r:id="rId85"/>
    <p:sldId id="378" r:id="rId86"/>
    <p:sldId id="377" r:id="rId87"/>
    <p:sldId id="376" r:id="rId88"/>
    <p:sldId id="375" r:id="rId89"/>
    <p:sldId id="374" r:id="rId90"/>
    <p:sldId id="395" r:id="rId91"/>
    <p:sldId id="396" r:id="rId92"/>
    <p:sldId id="397" r:id="rId93"/>
    <p:sldId id="398" r:id="rId94"/>
    <p:sldId id="399" r:id="rId95"/>
    <p:sldId id="400" r:id="rId96"/>
    <p:sldId id="401" r:id="rId97"/>
    <p:sldId id="402" r:id="rId98"/>
    <p:sldId id="403" r:id="rId99"/>
    <p:sldId id="404" r:id="rId100"/>
    <p:sldId id="373" r:id="rId101"/>
    <p:sldId id="372" r:id="rId102"/>
    <p:sldId id="371" r:id="rId103"/>
    <p:sldId id="405" r:id="rId104"/>
    <p:sldId id="381" r:id="rId105"/>
    <p:sldId id="361" r:id="rId106"/>
    <p:sldId id="387" r:id="rId107"/>
    <p:sldId id="386" r:id="rId108"/>
    <p:sldId id="385" r:id="rId109"/>
    <p:sldId id="384" r:id="rId110"/>
    <p:sldId id="383" r:id="rId111"/>
    <p:sldId id="382" r:id="rId112"/>
    <p:sldId id="406" r:id="rId113"/>
    <p:sldId id="407" r:id="rId114"/>
    <p:sldId id="408" r:id="rId115"/>
    <p:sldId id="409" r:id="rId116"/>
    <p:sldId id="410" r:id="rId117"/>
    <p:sldId id="392" r:id="rId118"/>
    <p:sldId id="326" r:id="rId119"/>
    <p:sldId id="329" r:id="rId120"/>
    <p:sldId id="278" r:id="rId121"/>
    <p:sldId id="327" r:id="rId122"/>
    <p:sldId id="414" r:id="rId123"/>
    <p:sldId id="412" r:id="rId1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>
      <p:cViewPr varScale="1">
        <p:scale>
          <a:sx n="84" d="100"/>
          <a:sy n="84" d="100"/>
        </p:scale>
        <p:origin x="166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10.07.2014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/hl/core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gi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detail/356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vn.heuristiclab.com/svn/core/tags/3.3.10" TargetMode="External"/><Relationship Id="rId2" Type="http://schemas.openxmlformats.org/officeDocument/2006/relationships/hyperlink" Target="http://dev.heuristiclab.com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svn.heuristiclab.com/svn/core/stable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1" name="Picture 6" descr="C:\FH\Ressel\documents\Logo\Ressel_Logo (transparent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6145" y="5733256"/>
            <a:ext cx="2832319" cy="758656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9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Abgerundetes Rechteck 9"/>
          <p:cNvSpPr/>
          <p:nvPr/>
        </p:nvSpPr>
        <p:spPr>
          <a:xfrm>
            <a:off x="1584100" y="2852936"/>
            <a:ext cx="5796211" cy="3024336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691679" y="3717031"/>
            <a:ext cx="5584883" cy="2052703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3419872" y="4005064"/>
            <a:ext cx="3600400" cy="165618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3515932" y="4869160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download</a:t>
            </a:r>
            <a:r>
              <a:rPr lang="de-AT" dirty="0" smtClean="0"/>
              <a:t> </a:t>
            </a:r>
            <a:r>
              <a:rPr lang="de-AT" dirty="0" smtClean="0">
                <a:hlinkClick r:id="rId2"/>
              </a:rPr>
              <a:t>http</a:t>
            </a:r>
            <a:r>
              <a:rPr lang="de-AT" dirty="0">
                <a:hlinkClick r:id="rId2"/>
              </a:rPr>
              <a:t>://</a:t>
            </a:r>
            <a:r>
              <a:rPr lang="de-AT" dirty="0" smtClean="0">
                <a:hlinkClick r:id="rId2"/>
              </a:rPr>
              <a:t>dev.heuristiclab.com/AdditionalMaterial#GECCO2012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6" descr="symbclass open samp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05107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HeuristicLab with other applications (</a:t>
            </a:r>
            <a:r>
              <a:rPr lang="en-US" dirty="0" smtClean="0"/>
              <a:t>MATLAB,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550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 smtClean="0"/>
              <a:t>estimation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distribution</a:t>
            </a:r>
            <a:r>
              <a:rPr lang="de-AT" dirty="0" smtClean="0"/>
              <a:t> </a:t>
            </a:r>
            <a:r>
              <a:rPr lang="de-AT" dirty="0" err="1" smtClean="0"/>
              <a:t>algorithms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 smtClean="0"/>
              <a:t>Statistics</a:t>
            </a:r>
            <a:endParaRPr lang="de-AT" dirty="0"/>
          </a:p>
          <a:p>
            <a:pPr lvl="1"/>
            <a:r>
              <a:rPr lang="en-US" dirty="0" smtClean="0"/>
              <a:t>implement statistical tests and automated statistical analysis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dev.heuristiclab.com/trac/hl/core/roadmap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Population-based</a:t>
            </a:r>
          </a:p>
          <a:p>
            <a:r>
              <a:rPr lang="en-US" sz="1200" dirty="0" smtClean="0"/>
              <a:t>CMA-ES</a:t>
            </a:r>
          </a:p>
          <a:p>
            <a:r>
              <a:rPr lang="en-US" sz="1200" dirty="0" smtClean="0"/>
              <a:t>Evolution Strategy</a:t>
            </a:r>
          </a:p>
          <a:p>
            <a:r>
              <a:rPr lang="en-US" sz="1200" dirty="0" smtClean="0"/>
              <a:t>Genetic Algorithm</a:t>
            </a:r>
          </a:p>
          <a:p>
            <a:r>
              <a:rPr lang="en-US" sz="1200" dirty="0" smtClean="0"/>
              <a:t>Offspring </a:t>
            </a:r>
            <a:r>
              <a:rPr lang="en-US" sz="1200" dirty="0"/>
              <a:t>Selection Genetic Algorithm</a:t>
            </a:r>
          </a:p>
          <a:p>
            <a:r>
              <a:rPr lang="en-US" sz="1200" dirty="0" smtClean="0"/>
              <a:t>Island </a:t>
            </a:r>
            <a:r>
              <a:rPr lang="en-US" sz="1200" dirty="0"/>
              <a:t>Genetic Algorithm</a:t>
            </a:r>
          </a:p>
          <a:p>
            <a:r>
              <a:rPr lang="en-US" sz="1200" dirty="0"/>
              <a:t>Island Offspring Selection Genetic </a:t>
            </a:r>
            <a:r>
              <a:rPr lang="en-US" sz="1200" dirty="0" smtClean="0"/>
              <a:t>Algorithm</a:t>
            </a:r>
          </a:p>
          <a:p>
            <a:r>
              <a:rPr lang="en-US" sz="1200" dirty="0"/>
              <a:t>SASEGASA</a:t>
            </a:r>
          </a:p>
          <a:p>
            <a:r>
              <a:rPr lang="en-US" sz="1200" dirty="0" smtClean="0"/>
              <a:t>Relevant </a:t>
            </a:r>
            <a:r>
              <a:rPr lang="en-US" sz="1200" dirty="0"/>
              <a:t>Alleles Preserving GA (RAPGA)</a:t>
            </a:r>
          </a:p>
          <a:p>
            <a:r>
              <a:rPr lang="en-US" sz="1200" dirty="0"/>
              <a:t>Genetic Programming</a:t>
            </a:r>
          </a:p>
          <a:p>
            <a:r>
              <a:rPr lang="en-US" sz="1200" dirty="0" smtClean="0"/>
              <a:t>NSGA-II</a:t>
            </a:r>
          </a:p>
          <a:p>
            <a:r>
              <a:rPr lang="en-US" sz="1200" dirty="0"/>
              <a:t>Scatter </a:t>
            </a:r>
            <a:r>
              <a:rPr lang="en-US" sz="1200" dirty="0" smtClean="0"/>
              <a:t>Search</a:t>
            </a:r>
          </a:p>
          <a:p>
            <a:r>
              <a:rPr lang="en-US" sz="1200" dirty="0"/>
              <a:t>Particle Swarm Optimization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 smtClean="0"/>
              <a:t>Trajectory-based</a:t>
            </a:r>
          </a:p>
          <a:p>
            <a:r>
              <a:rPr lang="en-US" sz="1200" dirty="0" smtClean="0"/>
              <a:t>Local Search</a:t>
            </a:r>
          </a:p>
          <a:p>
            <a:r>
              <a:rPr lang="en-US" sz="1200" dirty="0" err="1" smtClean="0"/>
              <a:t>Tabu</a:t>
            </a:r>
            <a:r>
              <a:rPr lang="en-US" sz="1200" dirty="0" smtClean="0"/>
              <a:t> Search</a:t>
            </a:r>
          </a:p>
          <a:p>
            <a:r>
              <a:rPr lang="en-US" sz="1200" dirty="0"/>
              <a:t>Robust Taboo Search</a:t>
            </a:r>
          </a:p>
          <a:p>
            <a:r>
              <a:rPr lang="en-US" sz="1200" dirty="0" smtClean="0"/>
              <a:t>Variable </a:t>
            </a:r>
            <a:r>
              <a:rPr lang="en-US" sz="1200" dirty="0"/>
              <a:t>Neighborhood Search</a:t>
            </a:r>
          </a:p>
          <a:p>
            <a:r>
              <a:rPr lang="en-US" sz="1200" dirty="0" smtClean="0"/>
              <a:t>Simulated </a:t>
            </a:r>
            <a:r>
              <a:rPr lang="en-US" sz="1200" dirty="0"/>
              <a:t>Annealing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Inhaltsplatzhalter 6"/>
          <p:cNvSpPr>
            <a:spLocks noGrp="1"/>
          </p:cNvSpPr>
          <p:nvPr>
            <p:ph sz="half" idx="2"/>
          </p:nvPr>
        </p:nvSpPr>
        <p:spPr>
          <a:xfrm>
            <a:off x="4716016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Data Analysis</a:t>
            </a:r>
          </a:p>
          <a:p>
            <a:r>
              <a:rPr lang="en-US" sz="1200" dirty="0"/>
              <a:t>Linear Discriminant Analysis</a:t>
            </a:r>
          </a:p>
          <a:p>
            <a:r>
              <a:rPr lang="en-US" sz="1200" dirty="0"/>
              <a:t>Linear Regression</a:t>
            </a:r>
          </a:p>
          <a:p>
            <a:r>
              <a:rPr lang="en-US" sz="1200" dirty="0"/>
              <a:t>Multinomial </a:t>
            </a:r>
            <a:r>
              <a:rPr lang="en-US" sz="1200" dirty="0" err="1"/>
              <a:t>Logit</a:t>
            </a:r>
            <a:r>
              <a:rPr lang="en-US" sz="1200" dirty="0"/>
              <a:t> Classification</a:t>
            </a:r>
          </a:p>
          <a:p>
            <a:r>
              <a:rPr lang="en-US" sz="1200" dirty="0"/>
              <a:t>k</a:t>
            </a:r>
            <a:r>
              <a:rPr lang="en-US" sz="1200" dirty="0" smtClean="0"/>
              <a:t>-Nearest Neighbor</a:t>
            </a:r>
            <a:endParaRPr lang="en-US" sz="1200" dirty="0"/>
          </a:p>
          <a:p>
            <a:r>
              <a:rPr lang="en-US" sz="1200" dirty="0" smtClean="0"/>
              <a:t>k-Means</a:t>
            </a:r>
          </a:p>
          <a:p>
            <a:r>
              <a:rPr lang="en-US" sz="1200" dirty="0" err="1" smtClean="0"/>
              <a:t>Neighbourhood</a:t>
            </a:r>
            <a:r>
              <a:rPr lang="en-US" sz="1200" dirty="0" smtClean="0"/>
              <a:t> Component Analysis</a:t>
            </a:r>
            <a:endParaRPr lang="en-US" sz="1200" dirty="0"/>
          </a:p>
          <a:p>
            <a:r>
              <a:rPr lang="en-US" sz="1200" dirty="0" smtClean="0"/>
              <a:t>Artificial Neural Networks</a:t>
            </a:r>
          </a:p>
          <a:p>
            <a:r>
              <a:rPr lang="en-US" sz="1200" dirty="0" smtClean="0"/>
              <a:t>Random Forests </a:t>
            </a:r>
          </a:p>
          <a:p>
            <a:r>
              <a:rPr lang="en-US" sz="1200" dirty="0" smtClean="0"/>
              <a:t>Support Vector Machines</a:t>
            </a:r>
          </a:p>
          <a:p>
            <a:r>
              <a:rPr lang="en-US" sz="1200" dirty="0"/>
              <a:t>Gaussian </a:t>
            </a:r>
            <a:r>
              <a:rPr lang="en-US" sz="1200" dirty="0" smtClean="0"/>
              <a:t>Processes </a:t>
            </a:r>
          </a:p>
          <a:p>
            <a:endParaRPr lang="en-US" sz="1200" dirty="0" smtClean="0"/>
          </a:p>
          <a:p>
            <a:pPr marL="0" indent="0">
              <a:buNone/>
            </a:pPr>
            <a:r>
              <a:rPr lang="en-US" sz="1200" b="1" dirty="0" smtClean="0"/>
              <a:t>Additional Algorithms</a:t>
            </a:r>
          </a:p>
          <a:p>
            <a:r>
              <a:rPr lang="en-US" sz="1200" dirty="0" smtClean="0"/>
              <a:t>User-defined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Performance Benchmarks</a:t>
            </a:r>
          </a:p>
          <a:p>
            <a:r>
              <a:rPr lang="en-US" sz="1200" dirty="0" smtClean="0"/>
              <a:t>Hungarian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Cross Validation</a:t>
            </a:r>
          </a:p>
          <a:p>
            <a:r>
              <a:rPr lang="en-US" sz="1200" dirty="0" smtClean="0"/>
              <a:t>LM-BFGS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121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250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/>
              <a:t>HeuristicLab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</a:p>
          <a:p>
            <a:endParaRPr lang="de-AT" sz="2000" dirty="0"/>
          </a:p>
          <a:p>
            <a:endParaRPr lang="de-AT" sz="2000" dirty="0" smtClean="0"/>
          </a:p>
          <a:p>
            <a:r>
              <a:rPr lang="de-AT" dirty="0" smtClean="0"/>
              <a:t>S. Wagner, G. Kronberger, A. </a:t>
            </a:r>
            <a:r>
              <a:rPr lang="de-AT" dirty="0"/>
              <a:t>Beham, </a:t>
            </a:r>
            <a:r>
              <a:rPr lang="de-AT" dirty="0" smtClean="0"/>
              <a:t>M. Kommenda, A. Scheibenpflug, E. Pitzer, S. Vonolfen, M. Kofler</a:t>
            </a:r>
            <a:r>
              <a:rPr lang="de-AT" dirty="0"/>
              <a:t>, </a:t>
            </a:r>
            <a:r>
              <a:rPr lang="de-AT" dirty="0" smtClean="0"/>
              <a:t>S. Winkler</a:t>
            </a:r>
            <a:r>
              <a:rPr lang="de-AT" dirty="0"/>
              <a:t>, </a:t>
            </a:r>
            <a:r>
              <a:rPr lang="de-AT" dirty="0" smtClean="0"/>
              <a:t>V. Dorfer</a:t>
            </a:r>
            <a:r>
              <a:rPr lang="de-AT" dirty="0"/>
              <a:t>, </a:t>
            </a:r>
            <a:r>
              <a:rPr lang="de-AT" dirty="0" smtClean="0"/>
              <a:t>M. Affenzeller</a:t>
            </a:r>
          </a:p>
          <a:p>
            <a:pPr marL="346075" lvl="1" indent="0">
              <a:buNone/>
            </a:pPr>
            <a:r>
              <a:rPr lang="en-US" sz="3200" b="1" dirty="0"/>
              <a:t>Architecture and Design of the HeuristicLab Optimization Environment</a:t>
            </a:r>
          </a:p>
          <a:p>
            <a:pPr marL="346075" lvl="1" indent="0">
              <a:buNone/>
            </a:pPr>
            <a:r>
              <a:rPr lang="en-US" sz="3200" dirty="0"/>
              <a:t>Advanced Methods and Applications in Computational Intelligence, vol. 6, pp. </a:t>
            </a:r>
            <a:r>
              <a:rPr lang="de-AT" sz="3200" dirty="0"/>
              <a:t>197-261, Springer, 2014</a:t>
            </a:r>
            <a:endParaRPr lang="de-DE" sz="3200" dirty="0"/>
          </a:p>
          <a:p>
            <a:pPr lvl="3"/>
            <a:endParaRPr lang="de-DE" dirty="0"/>
          </a:p>
          <a:p>
            <a:pPr lvl="3"/>
            <a:endParaRPr lang="de-AT" dirty="0" smtClean="0"/>
          </a:p>
          <a:p>
            <a:pPr lvl="3"/>
            <a:endParaRPr lang="de-AT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/>
              <a:t>group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research.fh-ooe.at/de/orgunit/detail/356#showpublications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73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hlinkClick r:id="rId2"/>
              </a:rPr>
              <a:t>http://dev.heuristiclab.com</a:t>
            </a:r>
            <a:endParaRPr lang="en-US" sz="4400" dirty="0" smtClean="0"/>
          </a:p>
          <a:p>
            <a:pPr algn="ctr"/>
            <a:endParaRPr lang="en-US" sz="1600" dirty="0" smtClean="0"/>
          </a:p>
          <a:p>
            <a:pPr algn="ctr"/>
            <a:r>
              <a:rPr lang="en-US" sz="4400" dirty="0" smtClean="0">
                <a:hlinkClick r:id="rId3"/>
              </a:rPr>
              <a:t>heuristiclab@googlegroups.com</a:t>
            </a:r>
            <a:endParaRPr lang="en-US" sz="4400" dirty="0" smtClean="0"/>
          </a:p>
          <a:p>
            <a:pPr algn="ctr"/>
            <a:endParaRPr lang="en-US" sz="1600" dirty="0"/>
          </a:p>
          <a:p>
            <a:pPr algn="ctr"/>
            <a:r>
              <a:rPr lang="en-US" sz="4400" dirty="0" smtClean="0">
                <a:hlinkClick r:id="rId4"/>
              </a:rPr>
              <a:t>http://www.youtube.com/heuristiclab</a:t>
            </a:r>
            <a:endParaRPr lang="en-US" sz="4400" dirty="0" smtClean="0"/>
          </a:p>
          <a:p>
            <a:pPr algn="ctr"/>
            <a:endParaRPr lang="en-US" sz="1600" dirty="0"/>
          </a:p>
          <a:p>
            <a:pPr algn="ctr"/>
            <a:r>
              <a:rPr lang="en-US" sz="4400" dirty="0" smtClean="0">
                <a:hlinkClick r:id="rId5"/>
              </a:rPr>
              <a:t>http://www.facebook.com/heuristiclab</a:t>
            </a: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Problems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/>
              <a:t>Combinatorial Problems</a:t>
            </a:r>
          </a:p>
          <a:p>
            <a:r>
              <a:rPr lang="en-US" sz="1400" dirty="0"/>
              <a:t>Traveling Salesman</a:t>
            </a:r>
          </a:p>
          <a:p>
            <a:r>
              <a:rPr lang="en-US" sz="1400" dirty="0"/>
              <a:t>Vehicle Routing</a:t>
            </a:r>
            <a:endParaRPr lang="en-US" sz="1400" dirty="0" smtClean="0"/>
          </a:p>
          <a:p>
            <a:r>
              <a:rPr lang="en-US" sz="1400" dirty="0" smtClean="0"/>
              <a:t>Knapsack</a:t>
            </a:r>
            <a:endParaRPr lang="en-US" sz="1400" dirty="0"/>
          </a:p>
          <a:p>
            <a:r>
              <a:rPr lang="en-US" sz="1400" dirty="0" smtClean="0"/>
              <a:t>Job </a:t>
            </a:r>
            <a:r>
              <a:rPr lang="en-US" sz="1400" dirty="0"/>
              <a:t>Shop Scheduling</a:t>
            </a:r>
          </a:p>
          <a:p>
            <a:r>
              <a:rPr lang="en-US" sz="1400" dirty="0" smtClean="0"/>
              <a:t>Linear Assignment</a:t>
            </a:r>
          </a:p>
          <a:p>
            <a:r>
              <a:rPr lang="en-US" sz="1400" dirty="0" smtClean="0"/>
              <a:t>Quadratic </a:t>
            </a:r>
            <a:r>
              <a:rPr lang="en-US" sz="1400" dirty="0"/>
              <a:t>Assignment</a:t>
            </a:r>
          </a:p>
          <a:p>
            <a:r>
              <a:rPr lang="en-US" sz="1400" dirty="0" err="1"/>
              <a:t>OneMax</a:t>
            </a: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b="1" dirty="0" smtClean="0"/>
              <a:t>Genetic Programming Problems</a:t>
            </a:r>
          </a:p>
          <a:p>
            <a:r>
              <a:rPr lang="en-US" sz="1400" dirty="0" smtClean="0"/>
              <a:t>Symbolic </a:t>
            </a:r>
            <a:r>
              <a:rPr lang="en-US" sz="1400" dirty="0"/>
              <a:t>Classification</a:t>
            </a:r>
          </a:p>
          <a:p>
            <a:r>
              <a:rPr lang="en-US" sz="1400" dirty="0"/>
              <a:t>Symbolic Regression</a:t>
            </a:r>
          </a:p>
          <a:p>
            <a:r>
              <a:rPr lang="en-US" sz="1400" dirty="0"/>
              <a:t>Symbolic Time-Series Prognosis</a:t>
            </a:r>
          </a:p>
          <a:p>
            <a:r>
              <a:rPr lang="en-US" sz="1400" dirty="0"/>
              <a:t>Artificial Ant</a:t>
            </a:r>
          </a:p>
          <a:p>
            <a:r>
              <a:rPr lang="en-US" sz="1400" dirty="0"/>
              <a:t>Lawn Mower</a:t>
            </a:r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32719" y="1600200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/>
              <a:t>Additional Problems</a:t>
            </a:r>
          </a:p>
          <a:p>
            <a:r>
              <a:rPr lang="en-US" sz="1400" dirty="0"/>
              <a:t>Single-Objective Test Function</a:t>
            </a:r>
          </a:p>
          <a:p>
            <a:r>
              <a:rPr lang="en-US" sz="1400" dirty="0"/>
              <a:t>User-defined Problem</a:t>
            </a:r>
          </a:p>
          <a:p>
            <a:r>
              <a:rPr lang="en-US" sz="1400" dirty="0" smtClean="0"/>
              <a:t>External </a:t>
            </a:r>
            <a:r>
              <a:rPr lang="en-US" sz="1400" dirty="0"/>
              <a:t>Evaluation </a:t>
            </a:r>
            <a:r>
              <a:rPr lang="en-US" sz="1400" dirty="0" smtClean="0"/>
              <a:t>Problem </a:t>
            </a:r>
            <a:br>
              <a:rPr lang="en-US" sz="1400" dirty="0" smtClean="0"/>
            </a:br>
            <a:r>
              <a:rPr lang="en-US" sz="1400" dirty="0" smtClean="0"/>
              <a:t>(</a:t>
            </a:r>
            <a:r>
              <a:rPr lang="en-US" sz="1400" dirty="0" err="1" smtClean="0"/>
              <a:t>Anylogic</a:t>
            </a:r>
            <a:r>
              <a:rPr lang="en-US" sz="1400" dirty="0" smtClean="0"/>
              <a:t>, Scilab, MATLAB)</a:t>
            </a:r>
            <a:endParaRPr lang="en-US" sz="1400" dirty="0"/>
          </a:p>
          <a:p>
            <a:r>
              <a:rPr lang="en-US" sz="1400" dirty="0" smtClean="0"/>
              <a:t>Regression, Classification, Clustering</a:t>
            </a:r>
          </a:p>
          <a:p>
            <a:r>
              <a:rPr lang="en-US" sz="1400" dirty="0" smtClean="0"/>
              <a:t>Trading</a:t>
            </a:r>
          </a:p>
          <a:p>
            <a:r>
              <a:rPr lang="en-US" sz="1400" dirty="0" smtClean="0"/>
              <a:t>Grammatical Evolution</a:t>
            </a: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15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8468" y="1412776"/>
            <a:ext cx="6447064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1691680" y="4581128"/>
            <a:ext cx="5976664" cy="1224136"/>
          </a:xfrm>
          <a:prstGeom prst="roundRect">
            <a:avLst>
              <a:gd name="adj" fmla="val 12459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957388"/>
            <a:ext cx="4733925" cy="294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276600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4177" y="1412776"/>
            <a:ext cx="6475646" cy="4870378"/>
            <a:chOff x="1181100" y="1143000"/>
            <a:chExt cx="6781800" cy="509991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1100" y="1143000"/>
              <a:ext cx="6781800" cy="5099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1447800" y="2057270"/>
              <a:ext cx="533400" cy="457135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7" name="Gruppieren 10"/>
          <p:cNvGrpSpPr>
            <a:grpSpLocks/>
          </p:cNvGrpSpPr>
          <p:nvPr/>
        </p:nvGrpSpPr>
        <p:grpSpPr bwMode="auto">
          <a:xfrm>
            <a:off x="1331553" y="1412776"/>
            <a:ext cx="6480894" cy="4874363"/>
            <a:chOff x="1187509" y="1143000"/>
            <a:chExt cx="6762750" cy="50855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7509" y="1143000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59" y="2623916"/>
              <a:ext cx="59102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Abgerundetes Rechteck 6"/>
            <p:cNvSpPr/>
            <p:nvPr/>
          </p:nvSpPr>
          <p:spPr>
            <a:xfrm>
              <a:off x="1606609" y="3015969"/>
              <a:ext cx="5827713" cy="269199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Full professor for business intelligence (since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7" name="Picture 4" descr="C:\SVN\heal\documents\Research Group\Photos\2007-06-15 Research Group Single Portraits\5x3\Stefan Wagner (5x3 600dpi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5" y="1844824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SVN\heal\documents\Research Group\Photos\2007-06-15 Research Group Single Portraits\5x3\Gabriel Kronberger (5x3 600dpi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6" y="4077072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100138" y="4725144"/>
            <a:ext cx="6943725" cy="1476375"/>
            <a:chOff x="685800" y="4191000"/>
            <a:chExt cx="6943725" cy="14763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4191000"/>
              <a:ext cx="3352800" cy="1476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343400"/>
              <a:ext cx="2828925" cy="1247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Pfeil nach rechts 6"/>
            <p:cNvSpPr>
              <a:spLocks noChangeArrowheads="1"/>
            </p:cNvSpPr>
            <p:nvPr/>
          </p:nvSpPr>
          <p:spPr bwMode="auto">
            <a:xfrm>
              <a:off x="4267200" y="4800600"/>
              <a:ext cx="381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317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Runs – </a:t>
            </a:r>
            <a:r>
              <a:rPr lang="de-AT" dirty="0" err="1" smtClean="0"/>
              <a:t>Tabular</a:t>
            </a:r>
            <a:r>
              <a:rPr lang="de-AT" dirty="0" smtClean="0"/>
              <a:t>  </a:t>
            </a:r>
            <a:r>
              <a:rPr lang="de-AT" dirty="0"/>
              <a:t>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624451"/>
            <a:ext cx="6477719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5362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smtClean="0"/>
              <a:t>Multi-Line 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973" y="1624451"/>
            <a:ext cx="6454054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0505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</a:t>
            </a:r>
            <a:r>
              <a:rPr lang="en-US" dirty="0" smtClean="0"/>
              <a:t>3.3.10 </a:t>
            </a:r>
            <a:r>
              <a:rPr lang="en-US" dirty="0" smtClean="0"/>
              <a:t>released on </a:t>
            </a:r>
            <a:r>
              <a:rPr lang="en-US" dirty="0" smtClean="0"/>
              <a:t>July 10th</a:t>
            </a:r>
            <a:r>
              <a:rPr lang="en-US" dirty="0" smtClean="0"/>
              <a:t>, </a:t>
            </a:r>
            <a:r>
              <a:rPr lang="en-US" dirty="0" smtClean="0"/>
              <a:t>2014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Scripting Environment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58" y="1412776"/>
            <a:ext cx="6477484" cy="48708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77528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(</a:t>
            </a:r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Common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/>
              <a:t>Regression (real-</a:t>
            </a:r>
            <a:r>
              <a:rPr lang="de-AT" dirty="0" err="1"/>
              <a:t>valued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Classification</a:t>
            </a:r>
            <a:r>
              <a:rPr lang="de-AT" dirty="0"/>
              <a:t> (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Clustering (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,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observations</a:t>
            </a:r>
            <a:r>
              <a:rPr lang="de-AT" dirty="0"/>
              <a:t>)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Data-based Modeling Algorithms in </a:t>
            </a:r>
            <a:r>
              <a:rPr lang="en-US" sz="3600" dirty="0" err="1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</a:t>
            </a:r>
            <a:r>
              <a:rPr lang="en-US" dirty="0" smtClean="0"/>
              <a:t>using </a:t>
            </a:r>
            <a:r>
              <a:rPr lang="en-US" dirty="0"/>
              <a:t>genetic programming</a:t>
            </a:r>
          </a:p>
          <a:p>
            <a:pPr lvl="3"/>
            <a:endParaRPr lang="en-US" dirty="0"/>
          </a:p>
          <a:p>
            <a:r>
              <a:rPr lang="en-US" dirty="0"/>
              <a:t>External L</a:t>
            </a:r>
            <a:r>
              <a:rPr lang="en-US" dirty="0" smtClean="0"/>
              <a:t>ibraries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Linear Regression, Linear </a:t>
            </a:r>
            <a:r>
              <a:rPr lang="en-US" dirty="0"/>
              <a:t>Discriminate Analysis</a:t>
            </a:r>
          </a:p>
          <a:p>
            <a:pPr lvl="1"/>
            <a:r>
              <a:rPr lang="en-US" dirty="0"/>
              <a:t>K-Means </a:t>
            </a:r>
            <a:r>
              <a:rPr lang="en-US" dirty="0" smtClean="0"/>
              <a:t>clustering</a:t>
            </a:r>
          </a:p>
          <a:p>
            <a:pPr lvl="1"/>
            <a:r>
              <a:rPr lang="en-US" dirty="0"/>
              <a:t>Support Vector Machines</a:t>
            </a:r>
          </a:p>
          <a:p>
            <a:pPr lvl="1"/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Case Studies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92500" lnSpcReduction="20000"/>
          </a:bodyPr>
          <a:lstStyle/>
          <a:p>
            <a:r>
              <a:rPr lang="de-AT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2"/>
            <a:r>
              <a:rPr lang="de-DE" dirty="0" err="1" smtClean="0"/>
              <a:t>target</a:t>
            </a:r>
            <a:r>
              <a:rPr lang="de-DE" dirty="0" smtClean="0"/>
              <a:t> variable</a:t>
            </a:r>
          </a:p>
          <a:p>
            <a:pPr lvl="2"/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2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2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89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∙ 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5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1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download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dev.heuristiclab.com/AdditionalMaterial#GECCO2012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34880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</a:t>
            </a:r>
            <a:r>
              <a:rPr lang="en-US" dirty="0" smtClean="0"/>
              <a:t>3.3.10</a:t>
            </a:r>
            <a:endParaRPr lang="en-US" dirty="0" smtClean="0"/>
          </a:p>
          <a:p>
            <a:pPr lvl="2"/>
            <a:r>
              <a:rPr lang="en-US" dirty="0" smtClean="0"/>
              <a:t>released on </a:t>
            </a:r>
            <a:r>
              <a:rPr lang="en-US" dirty="0" smtClean="0"/>
              <a:t>July 10th</a:t>
            </a:r>
            <a:r>
              <a:rPr lang="en-US" dirty="0" smtClean="0"/>
              <a:t>, </a:t>
            </a:r>
            <a:r>
              <a:rPr lang="en-US" dirty="0" smtClean="0"/>
              <a:t>2014</a:t>
            </a:r>
            <a:endParaRPr lang="en-US" dirty="0" smtClean="0"/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2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smtClean="0"/>
              <a:t>HeuristicLab </a:t>
            </a:r>
            <a:r>
              <a:rPr lang="en-US" dirty="0" smtClean="0"/>
              <a:t>3.3.10 </a:t>
            </a:r>
            <a:r>
              <a:rPr lang="en-US" dirty="0" smtClean="0"/>
              <a:t>tag</a:t>
            </a:r>
          </a:p>
          <a:p>
            <a:pPr lvl="2"/>
            <a:r>
              <a:rPr lang="en-US" dirty="0" smtClean="0">
                <a:hlinkClick r:id="rId3"/>
              </a:rPr>
              <a:t>https://svn.heuristiclab.com/svn/core/tags/3.3.10</a:t>
            </a:r>
            <a:endParaRPr lang="en-US" dirty="0" smtClean="0"/>
          </a:p>
          <a:p>
            <a:pPr lvl="1"/>
            <a:r>
              <a:rPr lang="en-US" dirty="0" smtClean="0"/>
              <a:t>Stable development version</a:t>
            </a:r>
          </a:p>
          <a:p>
            <a:pPr lvl="2"/>
            <a:r>
              <a:rPr lang="en-US" dirty="0" smtClean="0">
                <a:hlinkClick r:id="rId4"/>
              </a:rPr>
              <a:t>https://svn.heuristiclab.com/svn/core/stable</a:t>
            </a:r>
            <a:r>
              <a:rPr lang="en-US" dirty="0" smtClean="0"/>
              <a:t> 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4.0 Full Version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988840"/>
            <a:ext cx="3604777" cy="3240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 descr="lr import from csv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2" y="2827868"/>
            <a:ext cx="5681135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158 </a:t>
            </a:r>
            <a:r>
              <a:rPr lang="en-US" dirty="0" smtClean="0"/>
              <a:t>plugins in HeuristicLab </a:t>
            </a:r>
            <a:r>
              <a:rPr lang="en-US" dirty="0" smtClean="0"/>
              <a:t>3.3.10</a:t>
            </a:r>
            <a:endParaRPr lang="en-US" dirty="0" smtClean="0"/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4268756"/>
            <a:ext cx="2520279" cy="189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890" y="1916832"/>
            <a:ext cx="1779542" cy="191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</a:t>
            </a:r>
            <a:r>
              <a:rPr lang="en-US" sz="3200" dirty="0" smtClean="0"/>
              <a:t>the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4512" r="2506" b="5406"/>
          <a:stretch/>
        </p:blipFill>
        <p:spPr bwMode="auto">
          <a:xfrm>
            <a:off x="1608758" y="2132856"/>
            <a:ext cx="60735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smtClean="0"/>
              <a:t>Evaluation</a:t>
            </a:r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smtClean="0"/>
              <a:t>Mutation</a:t>
            </a:r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 descr="symbreg import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3592" y="2836335"/>
            <a:ext cx="5680075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8910"/>
            <a:ext cx="8928992" cy="41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Excel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predict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correctly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3262</Words>
  <Application>Microsoft Office PowerPoint</Application>
  <PresentationFormat>Bildschirmpräsentation (4:3)</PresentationFormat>
  <Paragraphs>1105</Paragraphs>
  <Slides>123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123</vt:i4>
      </vt:variant>
    </vt:vector>
  </HeadingPairs>
  <TitlesOfParts>
    <vt:vector size="126" baseType="lpstr">
      <vt:lpstr>Arial</vt:lpstr>
      <vt:lpstr>Calibri</vt:lpstr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</vt:lpstr>
      <vt:lpstr>Available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Runs – Tabular View</vt:lpstr>
      <vt:lpstr>Runs – Tabular  View</vt:lpstr>
      <vt:lpstr>Runs – BubbleChart</vt:lpstr>
      <vt:lpstr>Runs – BubbleChart</vt:lpstr>
      <vt:lpstr>Runs – BoxPlots</vt:lpstr>
      <vt:lpstr>Runs – BoxPlots</vt:lpstr>
      <vt:lpstr>Runs – Multi-Line Chart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Scripting Environment</vt:lpstr>
      <vt:lpstr>Debugging Algorithms</vt:lpstr>
      <vt:lpstr>Agenda</vt:lpstr>
      <vt:lpstr>Demonstration Part II: Data-based Modeling</vt:lpstr>
      <vt:lpstr>Introduction to Data-based Modeling</vt:lpstr>
      <vt:lpstr>Data-based Modeling Algorithms in HeuristicLab</vt:lpstr>
      <vt:lpstr>Case Studies</vt:lpstr>
      <vt:lpstr>Case Study: Regression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the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scheibenpflug.a@gmail.com</cp:lastModifiedBy>
  <cp:revision>174</cp:revision>
  <dcterms:created xsi:type="dcterms:W3CDTF">2011-02-08T10:23:16Z</dcterms:created>
  <dcterms:modified xsi:type="dcterms:W3CDTF">2014-07-10T22:06:11Z</dcterms:modified>
</cp:coreProperties>
</file>